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24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media28.wmv" ContentType="video/x-ms-wmv"/>
  <Override PartName="/ppt/media/image15.png" ContentType="image/png"/>
  <Override PartName="/ppt/media/image14.jpeg" ContentType="image/jpeg"/>
  <Override PartName="/ppt/media/image10.png" ContentType="image/png"/>
  <Override PartName="/ppt/media/image1.jpeg" ContentType="image/jpeg"/>
  <Override PartName="/ppt/media/image35.jpeg" ContentType="image/jpeg"/>
  <Override PartName="/ppt/media/image25.png" ContentType="image/png"/>
  <Override PartName="/ppt/media/image2.png" ContentType="image/png"/>
  <Override PartName="/ppt/media/image32.png" ContentType="image/png"/>
  <Override PartName="/ppt/media/image29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37.png" ContentType="image/png"/>
  <Override PartName="/ppt/media/image39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media31.wmv" ContentType="video/x-ms-wmv"/>
  <Override PartName="/ppt/media/image38.png" ContentType="image/png"/>
  <Override PartName="/ppt/media/image8.jpeg" ContentType="image/jpeg"/>
  <Override PartName="/ppt/media/image42.png" ContentType="image/png"/>
  <Override PartName="/ppt/media/image43.png" ContentType="image/png"/>
  <Override PartName="/ppt/media/image45.png" ContentType="image/png"/>
  <Override PartName="/ppt/media/image46.jpeg" ContentType="image/jpeg"/>
  <Override PartName="/ppt/media/image5.jpeg" ContentType="image/jpeg"/>
  <Override PartName="/ppt/media/image44.png" ContentType="image/png"/>
  <Override PartName="/ppt/media/image13.jpeg" ContentType="image/jpeg"/>
  <Override PartName="/ppt/media/image23.png" ContentType="image/png"/>
  <Override PartName="/ppt/media/image34.png" ContentType="image/png"/>
  <Override PartName="/ppt/media/image12.jpeg" ContentType="image/jpe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9.jpeg" ContentType="image/jpeg"/>
  <Override PartName="/ppt/media/image1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dt" idx="2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ftr" idx="2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8" name="PlaceHolder 6"/>
          <p:cNvSpPr>
            <a:spLocks noGrp="1"/>
          </p:cNvSpPr>
          <p:nvPr>
            <p:ph type="sldNum" idx="2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43CDB89-D61B-4E94-8821-89AA16897AB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2833D3-8347-41D3-A6C0-7AD597670609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408502-D934-4AB2-9BF4-823F08244BAD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B86519-5260-4855-A1DC-C51C05B1C5F3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A92EB9-40BE-4F7F-84CA-8445FB02C76F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9DAC9D-2B3D-43C2-AD73-A928AF35221D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FE5AC4-5B47-48E6-8149-20CE25CD6D34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C5B5CA-EDC0-4D4E-8831-C70A2170C9D0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F726F4-5A9E-4198-89A9-AD45D7C0EEFE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81AA78-287E-42BA-9AD3-82C64C5B3BDD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3D0DE7-1614-4D45-AE9F-61FF40E7D875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F55725-4237-48EB-8FE1-D865ABCB338B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77C209-A5CF-4B0D-9DB3-D8CC3140222C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C87783-1E77-4CA3-B6CD-2C59E60E0FF1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15CABB-AB31-440E-93CD-81CDE48CC080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792003-15E4-4AEC-A2C9-33A47BFEACCB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FC1298-E49C-4544-8064-CAFDCC285C8A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2DD62-74A7-4272-B12B-13A3B3E62FF0}" type="slidenum">
              <a:rPr b="0" lang="it-IT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A3A380-4211-4DDE-8A39-E9BA93BDAF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97E294-7537-4BA4-BCA6-22E98297F4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DA69AE-7327-41F7-BD81-8E3A3194DF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86F7D6-20BC-46C7-90B3-55612777FD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BAC154-8744-4FE4-8D73-72A5FBBED0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A777A0-2B77-4DF2-9951-32264A9A58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15C470-3239-4506-A2B1-529C9AAE6D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9B5BCD-3142-4D0F-A173-17ED38F7E7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864632-E210-4134-89AF-4739168AA3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A37CD8-1B56-4FE9-8A14-7A1952FD9A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1BC403-9CF9-4B53-9E03-8298A52FE8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D9B755-F0B5-4427-A1A8-475521588F8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3435AB-1969-4431-87E9-8D7C378F66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98CC17-6DD6-4597-9FC4-7B470A2D5B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E0F14E-97B2-44A8-AF25-B41DC2BE57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687747-F18F-47E6-8C39-8F17E1DB37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16ABBF-8F34-4B77-83D6-E8CA102E1C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8503D6-46D0-441E-A007-4B836B7F81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606E7F-6E0B-4499-9344-84B1DB019B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97BAA5-CDA1-4C5A-B62F-3A9C911443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E3A559-E021-4170-8468-0BF86D63EB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C4C3AC-1449-4881-A32F-496B23E1CF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593FE3-AF06-4680-9F2E-E618057129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5CEB73-01B1-4FC5-BF8E-30F771D1FD2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75FF519-C8E2-45B1-9684-936873143C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E65C0B6-0B97-4DA7-8C05-94CA7340E9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C2DDF6-F6C2-4362-92CF-4D683753F9A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B4CB43D-028C-4F33-A204-2B37168045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110AB8F-2049-4E41-9AD0-618390AE24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7A54EA-58DC-427F-B87D-65FA6DAE52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138F65-D14E-4965-9D75-8FE5863F7D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488490-33A7-487B-88B4-26818515CA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2E31222-6070-48FE-BD26-7BCE26E2E9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A5DB4F-8991-4A1F-8661-BADE4D1B40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411DD5-D484-4890-A1E0-0422FEA8E5F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502F5F1-0018-4C18-89C8-8BDECEE0125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D639D9A-F694-4D9A-BADB-BB1DE93C766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BB2C42F-2566-4C5E-B905-26F8735DC41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D4B5212-903C-4841-BC43-14222A2D5A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B123E10-E26F-4AF8-9BD0-9692FF3666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8C42EED-D0B4-4EB8-94BD-73DAAC75AD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1F3C1C8-C1A1-4DF7-ABC3-F487CA814A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481F9A8-2A88-4C94-B151-CDCEE55ED7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AB14B5B-3CE6-4FBC-A343-85F56297CE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E778C39-60CF-472D-8EAB-FE5D7ABC5F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3C7711E-1AB5-434B-8388-0351552B00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D2F9BFE-59B8-4864-BF9A-760BD7D00BF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658086A-5C2A-495D-BAD6-4942A62F690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BBA6403-B717-45B9-ACFD-257F60383F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09D63E8-7C95-4654-B5DC-63FF00D6E1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1C8693-3ADB-4EBF-8269-270B23828F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5F96BBD-B3CB-4703-BA83-ACA662C03F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B510DE-2760-40E4-8F81-32E510B02E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8FC73A-BC9B-49B7-A5DF-79A0E7FECB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749BACA-8A15-45DC-AF2C-C6B20F5A12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AB19AE5-3CD2-4A7A-909B-09514B485A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6219ECB-453E-4008-904B-CCAB7435D7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968AFE0-E7E3-474F-A9D8-143AA00893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9CD246A-E726-4D8B-8CCF-464A761A67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738B4EA-F84B-43F8-AF82-DE8A60DB0BC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069E04D-3A61-42C2-B27A-A2A43EA21F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6EB5BD4-1DCD-4352-B840-F949E9B59B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A9E4F87-F38E-4EB9-8DFD-81B570D09E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52880A8-73DC-49DA-8E0B-67A7A08AAE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D276022-775B-4739-9146-D258BCED22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5FD46C7-BC89-4484-BE61-EF6331642F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C9AC2C5-3B0B-45EE-B855-2122AB6F6F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A11B958-75AC-4B50-9312-A62998D554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DAE28FA-1ED3-4DCD-88EF-1679A05A65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8DEF8F4-6627-4FD7-B6C3-9D3465BD1E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E373189-0D4E-40C4-9D66-9BD14FFC358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A805C4E-DD4A-4A76-BB03-CAF5B462A18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3E5FD6F-8E5B-4C57-8C98-425CA0561D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26C62DC-4318-438E-B43E-AC49EBD519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ABB4F65-FC3D-475F-858C-D59E6000F9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C0A6832-EAD1-4A7D-8662-DA722067CA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B7F57F7-88B3-46F4-BD86-7C09453BCC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74899E5-67CC-44C5-96C0-114CA98E45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82A4AC1-658E-48C5-A274-D5FE7225FF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9D3409F-1F32-4A7F-A2AD-EA8669EB4E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A496FD8-7B32-4537-8256-3F6AAB1D57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87A2608-ACD0-4F38-BA3D-6233C2DECD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5D6A66D-3C25-42D6-82B6-27C54BFB7E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FE69A99-47F9-4381-97AD-1E21FC05939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ttangolo 16"/>
          <p:cNvSpPr/>
          <p:nvPr/>
        </p:nvSpPr>
        <p:spPr>
          <a:xfrm>
            <a:off x="0" y="4188240"/>
            <a:ext cx="9140760" cy="225360"/>
          </a:xfrm>
          <a:prstGeom prst="rect">
            <a:avLst/>
          </a:prstGeom>
          <a:solidFill>
            <a:srgbClr val="0388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tangolo 9"/>
          <p:cNvSpPr/>
          <p:nvPr/>
        </p:nvSpPr>
        <p:spPr>
          <a:xfrm>
            <a:off x="0" y="0"/>
            <a:ext cx="225360" cy="6854760"/>
          </a:xfrm>
          <a:prstGeom prst="rect">
            <a:avLst/>
          </a:prstGeom>
          <a:solidFill>
            <a:srgbClr val="0388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1C5647-B3AD-456E-8B11-DA5AD6E2F275}" type="slidenum"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ttangolo 9"/>
          <p:cNvSpPr/>
          <p:nvPr/>
        </p:nvSpPr>
        <p:spPr>
          <a:xfrm>
            <a:off x="0" y="0"/>
            <a:ext cx="225360" cy="6854760"/>
          </a:xfrm>
          <a:prstGeom prst="rect">
            <a:avLst/>
          </a:prstGeom>
          <a:solidFill>
            <a:srgbClr val="0388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51874AF-D230-4296-9FA6-8C15A2FCD5B5}" type="slidenum"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ttangolo 9"/>
          <p:cNvSpPr/>
          <p:nvPr/>
        </p:nvSpPr>
        <p:spPr>
          <a:xfrm>
            <a:off x="0" y="0"/>
            <a:ext cx="225360" cy="6854760"/>
          </a:xfrm>
          <a:prstGeom prst="rect">
            <a:avLst/>
          </a:prstGeom>
          <a:solidFill>
            <a:srgbClr val="0388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4FD52B-26FA-4C03-92F0-C16905171C5D}" type="slidenum"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ttangolo 9"/>
          <p:cNvSpPr/>
          <p:nvPr/>
        </p:nvSpPr>
        <p:spPr>
          <a:xfrm>
            <a:off x="0" y="0"/>
            <a:ext cx="225360" cy="6854760"/>
          </a:xfrm>
          <a:prstGeom prst="rect">
            <a:avLst/>
          </a:prstGeom>
          <a:solidFill>
            <a:srgbClr val="0388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52C9C5-BDEA-4DD0-AC90-853F366BAD32}" type="slidenum"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ttangolo 9"/>
          <p:cNvSpPr/>
          <p:nvPr/>
        </p:nvSpPr>
        <p:spPr>
          <a:xfrm>
            <a:off x="0" y="0"/>
            <a:ext cx="225360" cy="6854760"/>
          </a:xfrm>
          <a:prstGeom prst="rect">
            <a:avLst/>
          </a:prstGeom>
          <a:solidFill>
            <a:srgbClr val="0388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B62DC9-C335-4853-B3EA-073A52ED1224}" type="slidenum"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ttangolo 9"/>
          <p:cNvSpPr/>
          <p:nvPr/>
        </p:nvSpPr>
        <p:spPr>
          <a:xfrm>
            <a:off x="0" y="0"/>
            <a:ext cx="225360" cy="6854760"/>
          </a:xfrm>
          <a:prstGeom prst="rect">
            <a:avLst/>
          </a:prstGeom>
          <a:solidFill>
            <a:srgbClr val="0388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000" spc="-1" strike="noStrike">
                <a:solidFill>
                  <a:srgbClr val="595959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096984-F8FC-4DE6-9086-95EA20057E40}" type="slidenum">
              <a:rPr b="0" lang="it-IT" sz="1000" spc="-1" strike="noStrike">
                <a:solidFill>
                  <a:srgbClr val="595959"/>
                </a:solidFill>
                <a:latin typeface="Source Sans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ttangolo 11"/>
          <p:cNvSpPr/>
          <p:nvPr/>
        </p:nvSpPr>
        <p:spPr>
          <a:xfrm>
            <a:off x="7503840" y="3423600"/>
            <a:ext cx="4683600" cy="225360"/>
          </a:xfrm>
          <a:prstGeom prst="rect">
            <a:avLst/>
          </a:prstGeom>
          <a:solidFill>
            <a:srgbClr val="0388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it-IT" sz="1000" spc="-1" strike="noStrike">
                <a:solidFill>
                  <a:srgbClr val="ffffff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ffffff"/>
                </a:solidFill>
                <a:latin typeface="Source Sans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000" spc="-1" strike="noStrike">
                <a:solidFill>
                  <a:srgbClr val="ffffff"/>
                </a:solidFill>
                <a:latin typeface="Source Sans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6054DB-BDA1-4095-AF67-09EF485C724F}" type="slidenum">
              <a:rPr b="0" lang="it-IT" sz="1000" spc="-1" strike="noStrike">
                <a:solidFill>
                  <a:srgbClr val="ffffff"/>
                </a:solidFill>
                <a:latin typeface="Source Sans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video" Target="../media/media28.wmv"/><Relationship Id="rId3" Type="http://schemas.microsoft.com/office/2007/relationships/media" Target="../media/media28.wmv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video" Target="../media/media31.wmv"/><Relationship Id="rId3" Type="http://schemas.microsoft.com/office/2007/relationships/media" Target="../media/media31.wmv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61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37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egnaposto immagine 7"/>
          <p:cNvSpPr/>
          <p:nvPr/>
        </p:nvSpPr>
        <p:spPr>
          <a:xfrm>
            <a:off x="-1800" y="0"/>
            <a:ext cx="12192120" cy="6854760"/>
          </a:xfrm>
          <a:custGeom>
            <a:avLst/>
            <a:gdLst/>
            <a:ahLst/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46200" y="4748760"/>
            <a:ext cx="9140760" cy="11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 fontScale="62000"/>
          </a:bodyPr>
          <a:p>
            <a:pPr>
              <a:lnSpc>
                <a:spcPct val="90000"/>
              </a:lnSpc>
              <a:buNone/>
            </a:pPr>
            <a:r>
              <a:rPr b="0" lang="it-IT" sz="6000" spc="-1" strike="noStrike">
                <a:solidFill>
                  <a:srgbClr val="ffffff"/>
                </a:solidFill>
                <a:latin typeface="Selawik Semibold"/>
                <a:ea typeface="Selawik Semibold"/>
              </a:rPr>
              <a:t>Perception for Autonomous Vehicles  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808200" y="5947920"/>
            <a:ext cx="7950240" cy="4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1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Nicolò Parisi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 18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Rectangle 19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3" name="Segnaposto immagine 9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HOUGH TRANSFORM  LINES 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Parsing of each pixels of the image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Line representation: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p = x cos(θ) + y sin(θ)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Accumulation space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12"/>
          <p:cNvSpPr/>
          <p:nvPr/>
        </p:nvSpPr>
        <p:spPr>
          <a:xfrm>
            <a:off x="3886200" y="5029200"/>
            <a:ext cx="502668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3657600"/>
            <a:ext cx="487620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20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Rectangle 21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0" name="Segnaposto immagine 11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HOUGH TRANSFORM  CIRCLES 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Parsing of each pixels of the image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For each point on the edges, a circle is drawn with a given radius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Accumulation space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18"/>
          <p:cNvSpPr/>
          <p:nvPr/>
        </p:nvSpPr>
        <p:spPr>
          <a:xfrm>
            <a:off x="3886200" y="5029200"/>
            <a:ext cx="502668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4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3657600"/>
            <a:ext cx="5028840" cy="28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Rectangle 22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Rectangle 23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Segnaposto immagine 13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79020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HOUGH TRANSFORM  PARAMETERS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 fontScale="36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Selawik Semibold"/>
              </a:rPr>
              <a:t>LINES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- </a:t>
            </a:r>
            <a:r>
              <a:rPr b="1" lang="en-US" sz="4400" spc="-1" strike="noStrike">
                <a:solidFill>
                  <a:srgbClr val="ffffff"/>
                </a:solidFill>
                <a:latin typeface="Selawik Semibold"/>
              </a:rPr>
              <a:t>p/θ</a:t>
            </a: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: resolution of the accumulator. 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- </a:t>
            </a:r>
            <a:r>
              <a:rPr b="1" lang="en-US" sz="4400" spc="-1" strike="noStrike">
                <a:solidFill>
                  <a:srgbClr val="ffffff"/>
                </a:solidFill>
                <a:latin typeface="Selawik Semibold"/>
              </a:rPr>
              <a:t>Threshold</a:t>
            </a: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: The minimum number of intersections required to consider a line as detected.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- </a:t>
            </a:r>
            <a:r>
              <a:rPr b="1" lang="en-US" sz="4400" spc="-1" strike="noStrike">
                <a:solidFill>
                  <a:srgbClr val="ffffff"/>
                </a:solidFill>
                <a:latin typeface="Selawik Semibold"/>
              </a:rPr>
              <a:t>Min/Max line length</a:t>
            </a: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: The minimum and maximum length of a line seg-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ment required to be considered a valid line.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Selawik Semibold"/>
              </a:rPr>
              <a:t>CIRCLES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- </a:t>
            </a:r>
            <a:r>
              <a:rPr b="1" lang="en-US" sz="4400" spc="-1" strike="noStrike">
                <a:solidFill>
                  <a:srgbClr val="ffffff"/>
                </a:solidFill>
                <a:latin typeface="Selawik Semibold"/>
              </a:rPr>
              <a:t>Max/min Radius</a:t>
            </a: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: The smallest/largest radius value</a:t>
            </a:r>
            <a:br>
              <a:rPr sz="4400"/>
            </a:b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that the algorithm will consider when searching for circular structures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- </a:t>
            </a:r>
            <a:r>
              <a:rPr b="1" lang="en-US" sz="4400" spc="-1" strike="noStrike">
                <a:solidFill>
                  <a:srgbClr val="ffffff"/>
                </a:solidFill>
                <a:latin typeface="Selawik Semibold"/>
              </a:rPr>
              <a:t>Threshold</a:t>
            </a: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: The minimum number of intersections required to consider a circle as detected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0" name="PlaceHolder 24"/>
          <p:cNvSpPr/>
          <p:nvPr/>
        </p:nvSpPr>
        <p:spPr>
          <a:xfrm>
            <a:off x="3886200" y="5029200"/>
            <a:ext cx="502668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 24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Rectangle 25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3" name="Segnaposto immagine 14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-13680" y="-22968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9020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HOUGH TRANSFORM  EASY TO MESS UP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6185880" y="685800"/>
            <a:ext cx="5167800" cy="50544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What we expect: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What we can get: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9"/>
          <p:cNvSpPr/>
          <p:nvPr/>
        </p:nvSpPr>
        <p:spPr>
          <a:xfrm>
            <a:off x="3886200" y="5029200"/>
            <a:ext cx="502668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" descr=""/>
          <p:cNvPicPr/>
          <p:nvPr/>
        </p:nvPicPr>
        <p:blipFill>
          <a:blip r:embed="rId2"/>
          <a:stretch/>
        </p:blipFill>
        <p:spPr>
          <a:xfrm>
            <a:off x="6192360" y="1600200"/>
            <a:ext cx="5161320" cy="1719720"/>
          </a:xfrm>
          <a:prstGeom prst="rect">
            <a:avLst/>
          </a:prstGeom>
          <a:ln w="0">
            <a:noFill/>
          </a:ln>
        </p:spPr>
      </p:pic>
      <p:pic>
        <p:nvPicPr>
          <p:cNvPr id="428" name="" descr=""/>
          <p:cNvPicPr/>
          <p:nvPr/>
        </p:nvPicPr>
        <p:blipFill>
          <a:blip r:embed="rId3"/>
          <a:stretch/>
        </p:blipFill>
        <p:spPr>
          <a:xfrm>
            <a:off x="6172200" y="4019040"/>
            <a:ext cx="2521800" cy="2513520"/>
          </a:xfrm>
          <a:prstGeom prst="rect">
            <a:avLst/>
          </a:prstGeom>
          <a:ln w="0">
            <a:noFill/>
          </a:ln>
        </p:spPr>
      </p:pic>
      <p:pic>
        <p:nvPicPr>
          <p:cNvPr id="429" name="" descr=""/>
          <p:cNvPicPr/>
          <p:nvPr/>
        </p:nvPicPr>
        <p:blipFill>
          <a:blip r:embed="rId4"/>
          <a:stretch/>
        </p:blipFill>
        <p:spPr>
          <a:xfrm>
            <a:off x="8810640" y="4026960"/>
            <a:ext cx="2529360" cy="251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ectangle 28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Rectangle 29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2" name="Segnaposto immagine 16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9020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4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PRACTICAL APPLICATION</a:t>
            </a:r>
            <a:br>
              <a:rPr sz="4400"/>
            </a:br>
            <a:br>
              <a:rPr sz="4400"/>
            </a:br>
            <a:r>
              <a:rPr b="0" lang="en-US" sz="2060" spc="-1" strike="noStrike">
                <a:solidFill>
                  <a:srgbClr val="ffffff"/>
                </a:solidFill>
                <a:latin typeface="Selawik Semibold"/>
              </a:rPr>
              <a:t>Real-Time Lane Detection and Tracking for Advanced DriverAssistance Systems</a:t>
            </a:r>
            <a:br>
              <a:rPr sz="4400"/>
            </a:br>
            <a:br>
              <a:rPr sz="4400"/>
            </a:br>
            <a:br>
              <a:rPr sz="4400"/>
            </a:br>
            <a:br>
              <a:rPr sz="2060"/>
            </a:br>
            <a:endParaRPr b="0" lang="en-US" sz="206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 fontScale="61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Fuzzy Noise Reduction Filter (FNRF)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(ROI) image segmentation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Canny Edge Detector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Hough transform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Tracking mechanism ensures continuity across video frames.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21"/>
          <p:cNvSpPr/>
          <p:nvPr/>
        </p:nvSpPr>
        <p:spPr>
          <a:xfrm>
            <a:off x="3886200" y="5029200"/>
            <a:ext cx="502668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 26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Rectangle 27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8" name="Segnaposto immagine 15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797040" y="91440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  <a:ea typeface="Noto Sans CJK SC"/>
              </a:rPr>
              <a:t>PAIN POINT</a:t>
            </a:r>
            <a:br>
              <a:rPr sz="4400"/>
            </a:b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Reliability / Consistency</a:t>
            </a:r>
            <a:br>
              <a:rPr sz="4400"/>
            </a:br>
            <a:br>
              <a:rPr sz="4400"/>
            </a:br>
            <a:br>
              <a:rPr sz="3200"/>
            </a:br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5"/>
          <p:cNvSpPr/>
          <p:nvPr/>
        </p:nvSpPr>
        <p:spPr>
          <a:xfrm>
            <a:off x="7315200" y="5257800"/>
            <a:ext cx="5151960" cy="40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  <a:ea typeface="DejaVu Sans"/>
              </a:rPr>
              <a:t>Fnrf filter</a:t>
            </a:r>
            <a:br>
              <a:rPr sz="4400"/>
            </a:b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442" name="PlaceHolder 14"/>
          <p:cNvSpPr/>
          <p:nvPr/>
        </p:nvSpPr>
        <p:spPr>
          <a:xfrm>
            <a:off x="3886200" y="5029200"/>
            <a:ext cx="502668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3" name="" descr=""/>
          <p:cNvPicPr/>
          <p:nvPr/>
        </p:nvPicPr>
        <p:blipFill>
          <a:blip r:embed="rId2"/>
          <a:stretch/>
        </p:blipFill>
        <p:spPr>
          <a:xfrm>
            <a:off x="1828800" y="3033360"/>
            <a:ext cx="2871720" cy="85212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3"/>
          <a:stretch/>
        </p:blipFill>
        <p:spPr>
          <a:xfrm>
            <a:off x="7543800" y="2971800"/>
            <a:ext cx="2850840" cy="845640"/>
          </a:xfrm>
          <a:prstGeom prst="rect">
            <a:avLst/>
          </a:prstGeom>
          <a:ln w="0">
            <a:noFill/>
          </a:ln>
        </p:spPr>
      </p:pic>
      <p:pic>
        <p:nvPicPr>
          <p:cNvPr id="445" name="" descr=""/>
          <p:cNvPicPr/>
          <p:nvPr/>
        </p:nvPicPr>
        <p:blipFill>
          <a:blip r:embed="rId4"/>
          <a:stretch/>
        </p:blipFill>
        <p:spPr>
          <a:xfrm>
            <a:off x="6400800" y="4070520"/>
            <a:ext cx="5028480" cy="957960"/>
          </a:xfrm>
          <a:prstGeom prst="rect">
            <a:avLst/>
          </a:prstGeom>
          <a:ln w="0">
            <a:noFill/>
          </a:ln>
        </p:spPr>
      </p:pic>
      <p:pic>
        <p:nvPicPr>
          <p:cNvPr id="446" name="" descr=""/>
          <p:cNvPicPr/>
          <p:nvPr/>
        </p:nvPicPr>
        <p:blipFill>
          <a:blip r:embed="rId5"/>
          <a:stretch/>
        </p:blipFill>
        <p:spPr>
          <a:xfrm>
            <a:off x="790200" y="4070520"/>
            <a:ext cx="5028480" cy="957960"/>
          </a:xfrm>
          <a:prstGeom prst="rect">
            <a:avLst/>
          </a:prstGeom>
          <a:ln w="0">
            <a:noFill/>
          </a:ln>
        </p:spPr>
      </p:pic>
      <p:sp>
        <p:nvSpPr>
          <p:cNvPr id="447" name="PlaceHolder 6"/>
          <p:cNvSpPr/>
          <p:nvPr/>
        </p:nvSpPr>
        <p:spPr>
          <a:xfrm>
            <a:off x="1143000" y="5257800"/>
            <a:ext cx="5151960" cy="40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  <a:ea typeface="DejaVu Sans"/>
              </a:rPr>
              <a:t>Gaussian filter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angle 30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Rectangle 31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Segnaposto immagine 17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79020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NEXT STEPS</a:t>
            </a:r>
            <a:br>
              <a:rPr sz="4400"/>
            </a:br>
            <a:br>
              <a:rPr sz="4400"/>
            </a:b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 fontScale="5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Deep learning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No assumptions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More generalizable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More robust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LANE NET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Lane edge proposal network: input image output lane edge proposal map.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Lane line localization network: inferring the location of each lane in the image from edge proposal map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11"/>
          <p:cNvSpPr/>
          <p:nvPr/>
        </p:nvSpPr>
        <p:spPr>
          <a:xfrm>
            <a:off x="3886200" y="5029200"/>
            <a:ext cx="502668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639720" y="2972160"/>
            <a:ext cx="5074560" cy="251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2190320" cy="6855840"/>
          </a:xfrm>
          <a:prstGeom prst="rect">
            <a:avLst/>
          </a:prstGeom>
          <a:ln w="0">
            <a:noFill/>
          </a:ln>
        </p:spPr>
      </p:pic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3476160"/>
            <a:ext cx="3837240" cy="63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0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it-IT" sz="4400" spc="-1" strike="noStrike" cap="all">
                <a:solidFill>
                  <a:srgbClr val="ffffff"/>
                </a:solidFill>
                <a:latin typeface="Selawik Semibold"/>
              </a:rPr>
              <a:t>Thank YOU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506160" y="4299120"/>
            <a:ext cx="3835440" cy="164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1400" spc="-1" strike="noStrike">
                <a:solidFill>
                  <a:srgbClr val="ffffff"/>
                </a:solidFill>
                <a:latin typeface="Source Sans Pro"/>
              </a:rPr>
              <a:t>Nicolò Parisi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ftr" idx="25"/>
          </p:nvPr>
        </p:nvSpPr>
        <p:spPr>
          <a:xfrm>
            <a:off x="23004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it-IT" sz="1000" spc="-1" strike="noStrike">
                <a:solidFill>
                  <a:srgbClr val="ffffff"/>
                </a:solidFill>
                <a:latin typeface="Source Sans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it-IT" sz="1000" spc="-1" strike="noStrike">
                <a:solidFill>
                  <a:srgbClr val="ffffff"/>
                </a:solidFill>
                <a:latin typeface="Source Sans Pro"/>
              </a:rPr>
              <a:t>Perception for autonomous vehicle</a:t>
            </a:r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13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Rectangle 15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Segnaposto immagine 8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LANE DETECTION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 fontScale="84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Process of identifying and tracking road lane markings in real-time</a:t>
            </a:r>
            <a:endParaRPr b="0" lang="en-US" sz="2000" spc="-1" strike="noStrike">
              <a:latin typeface="Arial"/>
            </a:endParaRPr>
          </a:p>
          <a:p>
            <a:pPr marL="4320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Goal: </a:t>
            </a: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Enhances safety and navigation in advanced driver-assistance systems (ADAS)</a:t>
            </a:r>
            <a:endParaRPr b="0" lang="en-US" sz="2000" spc="-1" strike="noStrike">
              <a:latin typeface="Arial"/>
            </a:endParaRPr>
          </a:p>
          <a:p>
            <a:pPr marL="4320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Utilizes images streams captured by onboard cameras or sensors</a:t>
            </a:r>
            <a:endParaRPr b="0" lang="en-US" sz="2000" spc="-1" strike="noStrike">
              <a:latin typeface="Arial"/>
            </a:endParaRPr>
          </a:p>
          <a:p>
            <a:pPr marL="4320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Generates a clear representation of lane positions to guide vehicle control.</a:t>
            </a:r>
            <a:endParaRPr b="0" lang="en-US" sz="2000" spc="-1" strike="noStrike">
              <a:latin typeface="Arial"/>
            </a:endParaRPr>
          </a:p>
          <a:p>
            <a:pPr marL="4320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Challenges</a:t>
            </a: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: Works under varying lighting, weather conditions, and occlusions</a:t>
            </a:r>
            <a:endParaRPr b="0" lang="en-US" sz="2000" spc="-1" strike="noStrike">
              <a:latin typeface="Arial"/>
            </a:endParaRPr>
          </a:p>
          <a:p>
            <a:pPr marL="4320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Applications</a:t>
            </a: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: Lane keeping, automated lane changes, and collision avoidance systems.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2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Rectangle 3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Segnaposto immagine 2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MODELS TYPE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 fontScale="90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Top-down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Global understanding of the road scene.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High-level contextual information to predict lane positions.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Pre-trained models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Bottom-up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Processing of pixel-level details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Detecting small-scale features such as edges, colors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Edge detectors, pixel gradient calculus, statistical distribution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4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Rectangle 5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4" name="Segnaposto immagine 3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CANNY EDGE DETECTOR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What is an edge?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Significant and sharp change in the intensity or brightness of an image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4 steps: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457200" y="3355920"/>
            <a:ext cx="2514600" cy="1673280"/>
          </a:xfrm>
          <a:prstGeom prst="rect">
            <a:avLst/>
          </a:prstGeom>
          <a:ln w="0">
            <a:noFill/>
          </a:ln>
        </p:spPr>
      </p:pic>
      <p:pic>
        <p:nvPicPr>
          <p:cNvPr id="358" name="" descr=""/>
          <p:cNvPicPr/>
          <p:nvPr/>
        </p:nvPicPr>
        <p:blipFill>
          <a:blip r:embed="rId3"/>
          <a:stretch/>
        </p:blipFill>
        <p:spPr>
          <a:xfrm>
            <a:off x="3221280" y="3370680"/>
            <a:ext cx="2493720" cy="16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6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Rectangle 7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Segnaposto immagine 4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-3600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DENOISING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185880" y="769320"/>
            <a:ext cx="5167800" cy="288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</a:rPr>
              <a:t>Gaussian filter</a:t>
            </a:r>
            <a:endParaRPr b="0" lang="en-US" sz="2000" spc="-1" strike="noStrike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</a:rPr>
              <a:t>Noise in images can cause sudden intensity changes</a:t>
            </a:r>
            <a:endParaRPr b="0" lang="en-US" sz="2000" spc="-1" strike="noStrike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</a:rPr>
              <a:t>Smooth intensity gradient changes</a:t>
            </a:r>
            <a:endParaRPr b="0" lang="en-US" sz="2000" spc="-1" strike="noStrike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</a:rPr>
              <a:t>σ increase the the blur</a:t>
            </a:r>
            <a:endParaRPr b="0" lang="en-US" sz="2000" spc="-1" strike="noStrike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617760" y="4114800"/>
            <a:ext cx="3037320" cy="227736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>
            <a:off x="8229600" y="4117320"/>
            <a:ext cx="3045600" cy="2283480"/>
          </a:xfrm>
          <a:prstGeom prst="rect">
            <a:avLst/>
          </a:prstGeom>
          <a:ln w="0">
            <a:noFill/>
          </a:ln>
        </p:spPr>
      </p:pic>
      <p:pic>
        <p:nvPicPr>
          <p:cNvPr id="366" name="" descr=""/>
          <p:cNvPicPr/>
          <p:nvPr/>
        </p:nvPicPr>
        <p:blipFill>
          <a:blip r:embed="rId4"/>
          <a:stretch/>
        </p:blipFill>
        <p:spPr>
          <a:xfrm>
            <a:off x="4361040" y="4114800"/>
            <a:ext cx="3400200" cy="24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8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Rectangle 9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Segnaposto immagine 10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GRADIENT COMPUTATION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SOBEL ALGORITHM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</a:t>
            </a: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convolutional filters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magnitude of the gradients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- rotation of the edges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8463960" y="4004640"/>
            <a:ext cx="3192120" cy="2393640"/>
          </a:xfrm>
          <a:prstGeom prst="rect">
            <a:avLst/>
          </a:prstGeom>
          <a:ln w="0">
            <a:noFill/>
          </a:ln>
        </p:spPr>
      </p:pic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4572000" y="4000680"/>
            <a:ext cx="3197880" cy="239760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4"/>
          <a:stretch/>
        </p:blipFill>
        <p:spPr>
          <a:xfrm>
            <a:off x="627840" y="3957120"/>
            <a:ext cx="3255840" cy="244116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5"/>
          <a:stretch/>
        </p:blipFill>
        <p:spPr>
          <a:xfrm>
            <a:off x="2799720" y="5486400"/>
            <a:ext cx="1312560" cy="1260000"/>
          </a:xfrm>
          <a:prstGeom prst="rect">
            <a:avLst/>
          </a:prstGeom>
          <a:ln w="0">
            <a:noFill/>
          </a:ln>
        </p:spPr>
      </p:pic>
      <p:pic>
        <p:nvPicPr>
          <p:cNvPr id="376" name="" descr=""/>
          <p:cNvPicPr/>
          <p:nvPr/>
        </p:nvPicPr>
        <p:blipFill>
          <a:blip r:embed="rId6"/>
          <a:stretch/>
        </p:blipFill>
        <p:spPr>
          <a:xfrm>
            <a:off x="6858000" y="5486400"/>
            <a:ext cx="1369080" cy="1149840"/>
          </a:xfrm>
          <a:prstGeom prst="rect">
            <a:avLst/>
          </a:prstGeom>
          <a:ln w="0">
            <a:noFill/>
          </a:ln>
        </p:spPr>
      </p:pic>
      <p:pic>
        <p:nvPicPr>
          <p:cNvPr id="377" name="" descr=""/>
          <p:cNvPicPr/>
          <p:nvPr/>
        </p:nvPicPr>
        <p:blipFill>
          <a:blip r:embed="rId7"/>
          <a:stretch/>
        </p:blipFill>
        <p:spPr>
          <a:xfrm>
            <a:off x="9443160" y="5742720"/>
            <a:ext cx="2441520" cy="76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10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Rectangle 11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0" name="Segnaposto immagine 5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NMS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Pixel with non maximum value in the direction of the edge are discarded.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This produce thinner and more accurate edges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2"/>
          <a:stretch/>
        </p:blipFill>
        <p:spPr>
          <a:xfrm>
            <a:off x="337680" y="4343400"/>
            <a:ext cx="1945800" cy="1886040"/>
          </a:xfrm>
          <a:prstGeom prst="rect">
            <a:avLst/>
          </a:prstGeom>
          <a:ln w="0">
            <a:noFill/>
          </a:ln>
        </p:spPr>
      </p:pic>
      <p:pic>
        <p:nvPicPr>
          <p:cNvPr id="384" name="" descr=""/>
          <p:cNvPicPr/>
          <p:nvPr/>
        </p:nvPicPr>
        <p:blipFill>
          <a:blip r:embed="rId3"/>
          <a:stretch/>
        </p:blipFill>
        <p:spPr>
          <a:xfrm>
            <a:off x="3200400" y="4114800"/>
            <a:ext cx="1969560" cy="198828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4"/>
          <a:stretch/>
        </p:blipFill>
        <p:spPr>
          <a:xfrm>
            <a:off x="5992560" y="4031640"/>
            <a:ext cx="2740680" cy="205488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5"/>
          <a:stretch/>
        </p:blipFill>
        <p:spPr>
          <a:xfrm>
            <a:off x="9144000" y="4078800"/>
            <a:ext cx="2740680" cy="20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 12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Rectangle 14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Segnaposto immagine 12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DOUBLE THRESHOLDING 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 fontScale="67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Define two thresholds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strong edge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: gradient magnitude above the high threshold -&gt; just retained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Non-edge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: gradient magnitude below the low threshold -&gt; simply discard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Weak edge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: gradient magnitude between the high and low threshold -&gt; conditionally retained if connected to a strong edge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234360" y="4114800"/>
            <a:ext cx="3420720" cy="2446920"/>
          </a:xfrm>
          <a:prstGeom prst="rect">
            <a:avLst/>
          </a:prstGeom>
          <a:ln w="0">
            <a:noFill/>
          </a:ln>
        </p:spPr>
      </p:pic>
      <p:sp>
        <p:nvSpPr>
          <p:cNvPr id="393" name="PlaceHolder 56"/>
          <p:cNvSpPr/>
          <p:nvPr/>
        </p:nvSpPr>
        <p:spPr>
          <a:xfrm>
            <a:off x="3886200" y="5029200"/>
            <a:ext cx="502668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Selawik Semibold"/>
                <a:ea typeface="DejaVu Sans"/>
              </a:rPr>
              <a:t>A: strong</a:t>
            </a:r>
            <a:br>
              <a:rPr sz="1500"/>
            </a:br>
            <a:r>
              <a:rPr b="0" lang="en-US" sz="1500" spc="-1" strike="noStrike">
                <a:solidFill>
                  <a:srgbClr val="ffffff"/>
                </a:solidFill>
                <a:latin typeface="Selawik Semibold"/>
                <a:ea typeface="DejaVu Sans"/>
              </a:rPr>
              <a:t>B: strong</a:t>
            </a:r>
            <a:br>
              <a:rPr sz="1500"/>
            </a:br>
            <a:r>
              <a:rPr b="0" lang="en-US" sz="1500" spc="-1" strike="noStrike">
                <a:solidFill>
                  <a:srgbClr val="ffffff"/>
                </a:solidFill>
                <a:latin typeface="Selawik Semibold"/>
                <a:ea typeface="DejaVu Sans"/>
              </a:rPr>
              <a:t>C: weak (promoted)</a:t>
            </a:r>
            <a:br>
              <a:rPr sz="1500"/>
            </a:br>
            <a:r>
              <a:rPr b="0" lang="en-US" sz="1500" spc="-1" strike="noStrike">
                <a:solidFill>
                  <a:srgbClr val="ffffff"/>
                </a:solidFill>
                <a:latin typeface="Selawik Semibold"/>
                <a:ea typeface="DejaVu Sans"/>
              </a:rPr>
              <a:t>E: weak (discard)</a:t>
            </a:r>
            <a:br>
              <a:rPr sz="1500"/>
            </a:br>
            <a:r>
              <a:rPr b="0" lang="en-US" sz="1500" spc="-1" strike="noStrike">
                <a:solidFill>
                  <a:srgbClr val="ffffff"/>
                </a:solidFill>
                <a:latin typeface="Selawik Semibold"/>
                <a:ea typeface="DejaVu Sans"/>
              </a:rPr>
              <a:t>D: non edge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Rectangle 16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Rectangle 17"/>
          <p:cNvSpPr/>
          <p:nvPr/>
        </p:nvSpPr>
        <p:spPr>
          <a:xfrm>
            <a:off x="0" y="0"/>
            <a:ext cx="12188880" cy="6854760"/>
          </a:xfrm>
          <a:prstGeom prst="rect">
            <a:avLst/>
          </a:prstGeom>
          <a:solidFill>
            <a:srgbClr val="00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6" name="Segnaposto immagine 6" descr="Immagine che contiene strada, grigio, nero, monocromatico&#10;&#10;Descrizione generata automaticamente"/>
          <p:cNvPicPr/>
          <p:nvPr/>
        </p:nvPicPr>
        <p:blipFill>
          <a:blip r:embed="rId1"/>
          <a:srcRect l="0" t="7815" r="0" b="7815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ln w="0">
            <a:noFill/>
          </a:ln>
        </p:spPr>
      </p:pic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838080" y="1671480"/>
            <a:ext cx="5151960" cy="406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Selawik Semibold"/>
              </a:rPr>
              <a:t>HOUGH TRANSFORM </a:t>
            </a:r>
            <a:br>
              <a:rPr sz="4400"/>
            </a:br>
            <a:br>
              <a:rPr sz="4400"/>
            </a:br>
            <a:endParaRPr b="0" lang="en-US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6185880" y="1671480"/>
            <a:ext cx="5167800" cy="4068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t">
            <a:normAutofit fontScale="76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Algorithm introduced 1962 to identify simple shapes in binary images such as: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lines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- circles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takes in input the output of an edge detector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fills the gaps between them if they exist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8"/>
          <p:cNvSpPr/>
          <p:nvPr/>
        </p:nvSpPr>
        <p:spPr>
          <a:xfrm>
            <a:off x="3886200" y="5029200"/>
            <a:ext cx="502668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0" name="" descr=""/>
          <p:cNvPicPr/>
          <p:nvPr/>
        </p:nvPicPr>
        <p:blipFill>
          <a:blip r:embed="rId2"/>
          <a:stretch/>
        </p:blipFill>
        <p:spPr>
          <a:xfrm>
            <a:off x="289080" y="3657600"/>
            <a:ext cx="5197320" cy="137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2024-12-20T20:36:05Z</dcterms:created>
  <dc:creator/>
  <dc:description/>
  <dc:language>en-US</dc:language>
  <cp:lastModifiedBy/>
  <dcterms:modified xsi:type="dcterms:W3CDTF">2025-01-20T11:15:43Z</dcterms:modified>
  <cp:revision>93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r8>19</vt:r8>
  </property>
  <property fmtid="{D5CDD505-2E9C-101B-9397-08002B2CF9AE}" pid="5" name="PresentationFormat">
    <vt:lpwstr>Widescreen</vt:lpwstr>
  </property>
  <property fmtid="{D5CDD505-2E9C-101B-9397-08002B2CF9AE}" pid="6" name="Slides">
    <vt:r8>19</vt:r8>
  </property>
</Properties>
</file>